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5" r:id="rId3"/>
    <p:sldId id="266" r:id="rId4"/>
    <p:sldId id="267" r:id="rId5"/>
    <p:sldId id="268" r:id="rId6"/>
    <p:sldId id="377" r:id="rId7"/>
    <p:sldId id="269" r:id="rId8"/>
    <p:sldId id="270" r:id="rId9"/>
    <p:sldId id="271" r:id="rId10"/>
    <p:sldId id="259" r:id="rId11"/>
    <p:sldId id="260" r:id="rId12"/>
    <p:sldId id="263" r:id="rId13"/>
    <p:sldId id="285" r:id="rId14"/>
    <p:sldId id="278" r:id="rId15"/>
    <p:sldId id="279" r:id="rId16"/>
    <p:sldId id="281" r:id="rId17"/>
    <p:sldId id="282" r:id="rId18"/>
    <p:sldId id="283" r:id="rId19"/>
    <p:sldId id="284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197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CC87C-E94B-427B-BDE8-57E20C77FA8F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6092-3CE3-4A6A-A16A-7BE374F531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0E56-0770-4F7A-BFB7-998D33463B47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1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E6EA-1DD9-4ECB-B0AE-ECDD55DCB7B9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5665-C384-440C-BFB6-51D86C626037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2DA0-AD30-47EB-B195-5C19D0E6B62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4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BD80-48ED-4F1B-B6A6-F0D5712798D6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65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6B3B-293F-4338-8229-055E4138175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08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7371-512A-4390-B7C9-E3B17AAB9EB0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4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AD65-CF34-404B-9B94-6ACDE9F4B97A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35C1-672E-4467-A1FF-9852BDF79299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6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2739-838B-489F-B5B3-FA79B8FFD0D1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6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3B56-3BAD-4F76-A72D-E4CF54CEF9AD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0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B2AE-69AA-4419-9AD0-C82EF03EFA48}" type="datetime1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ory/gans-awesome-applications" TargetMode="External"/><Relationship Id="rId2" Type="http://schemas.openxmlformats.org/officeDocument/2006/relationships/hyperlink" Target="https://github.com/nightrome/really-awesome-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ldict/awesome-GA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/>
              <a:t>GAN</a:t>
            </a:r>
          </a:p>
          <a:p>
            <a:pPr algn="ctr"/>
            <a:r>
              <a:rPr lang="zh-TW" altLang="en-US" sz="5400" dirty="0"/>
              <a:t>生成對抗網路</a:t>
            </a:r>
          </a:p>
          <a:p>
            <a:pPr algn="ctr"/>
            <a:r>
              <a:rPr lang="en-US" altLang="zh-TW" sz="3600" dirty="0"/>
              <a:t>Generative Adversarial </a:t>
            </a:r>
            <a:r>
              <a:rPr lang="en-US" altLang="zh-TW" sz="3600" dirty="0" smtClean="0"/>
              <a:t>Network</a:t>
            </a:r>
          </a:p>
          <a:p>
            <a:pPr algn="ctr"/>
            <a:r>
              <a:rPr lang="en-US" altLang="zh-TW" sz="3600" dirty="0">
                <a:latin typeface="Algerian" panose="04020705040A02060702" pitchFamily="82" charset="0"/>
              </a:rPr>
              <a:t>Since </a:t>
            </a:r>
            <a:r>
              <a:rPr lang="en-US" altLang="zh-TW" sz="3600" dirty="0" smtClean="0">
                <a:latin typeface="Algerian" panose="04020705040A02060702" pitchFamily="82" charset="0"/>
              </a:rPr>
              <a:t>2014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40072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Awesome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github.com/nightrome/really-awesome-gan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github.com/nashory/gans-awesome-applications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github.com/Faldict/awesome-GAN</a:t>
            </a:r>
            <a:endParaRPr lang="en-US" altLang="zh-TW" dirty="0" smtClean="0"/>
          </a:p>
          <a:p>
            <a:r>
              <a:rPr lang="en-US" altLang="zh-TW" dirty="0"/>
              <a:t>https://github.com/dongb5/GAN-Timeline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9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216" y="764704"/>
            <a:ext cx="7920880" cy="54456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7856" y="476672"/>
            <a:ext cx="8229600" cy="65293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https://github.com/hindupuravinash/the-gan-zoo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81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/>
          <p:cNvGrpSpPr/>
          <p:nvPr/>
        </p:nvGrpSpPr>
        <p:grpSpPr>
          <a:xfrm>
            <a:off x="4409358" y="2186792"/>
            <a:ext cx="1133657" cy="423284"/>
            <a:chOff x="7079505" y="1978429"/>
            <a:chExt cx="1511543" cy="564379"/>
          </a:xfrm>
        </p:grpSpPr>
        <p:sp>
          <p:nvSpPr>
            <p:cNvPr id="22" name="圓角矩形 21"/>
            <p:cNvSpPr/>
            <p:nvPr/>
          </p:nvSpPr>
          <p:spPr>
            <a:xfrm>
              <a:off x="7079505" y="1978429"/>
              <a:ext cx="1511543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474921" y="1988810"/>
              <a:ext cx="7207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GAN</a:t>
              </a:r>
            </a:p>
            <a:p>
              <a:pPr algn="ctr"/>
              <a:r>
                <a:rPr lang="en-US" altLang="zh-TW" sz="1050" dirty="0"/>
                <a:t>(2014)</a:t>
              </a:r>
              <a:endParaRPr lang="zh-TW" altLang="en-US" sz="1050" dirty="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928452" y="2696725"/>
            <a:ext cx="1133657" cy="423284"/>
            <a:chOff x="5368023" y="2732485"/>
            <a:chExt cx="1511543" cy="564379"/>
          </a:xfrm>
        </p:grpSpPr>
        <p:sp>
          <p:nvSpPr>
            <p:cNvPr id="37" name="圓角矩形 36"/>
            <p:cNvSpPr/>
            <p:nvPr/>
          </p:nvSpPr>
          <p:spPr>
            <a:xfrm>
              <a:off x="5368023" y="2732485"/>
              <a:ext cx="1511543" cy="5439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730311" y="2742866"/>
              <a:ext cx="7869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DCGAN</a:t>
              </a:r>
            </a:p>
            <a:p>
              <a:pPr algn="ctr"/>
              <a:r>
                <a:rPr lang="en-US" altLang="zh-TW" sz="1050" dirty="0"/>
                <a:t>(2015)</a:t>
              </a:r>
              <a:endParaRPr lang="zh-TW" altLang="en-US" sz="105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024985" y="2696725"/>
            <a:ext cx="1133657" cy="423284"/>
            <a:chOff x="9366646" y="2747154"/>
            <a:chExt cx="1511543" cy="564379"/>
          </a:xfrm>
        </p:grpSpPr>
        <p:sp>
          <p:nvSpPr>
            <p:cNvPr id="32" name="圓角矩形 31"/>
            <p:cNvSpPr/>
            <p:nvPr/>
          </p:nvSpPr>
          <p:spPr>
            <a:xfrm>
              <a:off x="9366646" y="2747154"/>
              <a:ext cx="1511543" cy="543983"/>
            </a:xfrm>
            <a:prstGeom prst="roundRect">
              <a:avLst/>
            </a:prstGeom>
            <a:solidFill>
              <a:srgbClr val="F0B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9481001" y="2757535"/>
              <a:ext cx="12828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ImprovedGAN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(2016)</a:t>
              </a:r>
              <a:endParaRPr lang="zh-TW" altLang="en-US" sz="105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928452" y="3519260"/>
            <a:ext cx="1133657" cy="423284"/>
            <a:chOff x="5351488" y="3581377"/>
            <a:chExt cx="1511543" cy="564379"/>
          </a:xfrm>
        </p:grpSpPr>
        <p:sp>
          <p:nvSpPr>
            <p:cNvPr id="38" name="圓角矩形 37"/>
            <p:cNvSpPr/>
            <p:nvPr/>
          </p:nvSpPr>
          <p:spPr>
            <a:xfrm>
              <a:off x="5351488" y="3581377"/>
              <a:ext cx="1511543" cy="543983"/>
            </a:xfrm>
            <a:prstGeom prst="roundRect">
              <a:avLst/>
            </a:prstGeom>
            <a:solidFill>
              <a:srgbClr val="919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625075" y="3591758"/>
              <a:ext cx="9643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CycleGAN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024985" y="3519260"/>
            <a:ext cx="1133657" cy="423284"/>
            <a:chOff x="9366646" y="3573727"/>
            <a:chExt cx="1511543" cy="564379"/>
          </a:xfrm>
        </p:grpSpPr>
        <p:sp>
          <p:nvSpPr>
            <p:cNvPr id="33" name="圓角矩形 32"/>
            <p:cNvSpPr/>
            <p:nvPr/>
          </p:nvSpPr>
          <p:spPr>
            <a:xfrm>
              <a:off x="9366646" y="3573727"/>
              <a:ext cx="1511543" cy="54398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9686186" y="3584108"/>
              <a:ext cx="8724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PACGAN</a:t>
              </a:r>
            </a:p>
            <a:p>
              <a:pPr algn="ctr"/>
              <a:r>
                <a:rPr lang="en-US" altLang="zh-TW" sz="1050" dirty="0"/>
                <a:t>(2016)</a:t>
              </a:r>
              <a:endParaRPr lang="zh-TW" altLang="en-US" sz="1050" dirty="0"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928452" y="4341659"/>
            <a:ext cx="1133657" cy="423284"/>
            <a:chOff x="5451587" y="4422209"/>
            <a:chExt cx="1511543" cy="564379"/>
          </a:xfrm>
        </p:grpSpPr>
        <p:sp>
          <p:nvSpPr>
            <p:cNvPr id="23" name="圓角矩形 22"/>
            <p:cNvSpPr/>
            <p:nvPr/>
          </p:nvSpPr>
          <p:spPr>
            <a:xfrm>
              <a:off x="5451587" y="4422209"/>
              <a:ext cx="1511543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638612" y="4432590"/>
              <a:ext cx="11374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video2video</a:t>
              </a:r>
            </a:p>
            <a:p>
              <a:pPr algn="ctr"/>
              <a:r>
                <a:rPr lang="en-US" altLang="zh-TW" sz="1050" dirty="0"/>
                <a:t>(2018)</a:t>
              </a:r>
              <a:endParaRPr lang="zh-TW" altLang="en-US" sz="105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1298766" y="5304881"/>
            <a:ext cx="836059" cy="423284"/>
            <a:chOff x="5061407" y="5480365"/>
            <a:chExt cx="1114745" cy="564379"/>
          </a:xfrm>
        </p:grpSpPr>
        <p:sp>
          <p:nvSpPr>
            <p:cNvPr id="28" name="圓角矩形 27"/>
            <p:cNvSpPr/>
            <p:nvPr/>
          </p:nvSpPr>
          <p:spPr>
            <a:xfrm>
              <a:off x="5061407" y="5480365"/>
              <a:ext cx="1114745" cy="543983"/>
            </a:xfrm>
            <a:prstGeom prst="roundRect">
              <a:avLst/>
            </a:prstGeom>
            <a:solidFill>
              <a:srgbClr val="FFC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216747" y="5490746"/>
              <a:ext cx="8040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BigGAN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(2019)</a:t>
              </a:r>
              <a:endParaRPr lang="zh-TW" altLang="en-US" sz="105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847328" y="5304881"/>
            <a:ext cx="836059" cy="423284"/>
            <a:chOff x="6195147" y="5466504"/>
            <a:chExt cx="1114745" cy="564379"/>
          </a:xfrm>
        </p:grpSpPr>
        <p:sp>
          <p:nvSpPr>
            <p:cNvPr id="29" name="圓角矩形 28"/>
            <p:cNvSpPr/>
            <p:nvPr/>
          </p:nvSpPr>
          <p:spPr>
            <a:xfrm>
              <a:off x="6195147" y="5466504"/>
              <a:ext cx="1114745" cy="543983"/>
            </a:xfrm>
            <a:prstGeom prst="roundRect">
              <a:avLst/>
            </a:prstGeom>
            <a:solidFill>
              <a:srgbClr val="FFC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285298" y="5476885"/>
              <a:ext cx="934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StyleGAN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(2019)</a:t>
              </a:r>
              <a:endParaRPr lang="zh-TW" altLang="en-US" sz="1050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7024985" y="4332376"/>
            <a:ext cx="1133657" cy="423284"/>
            <a:chOff x="9574324" y="4407027"/>
            <a:chExt cx="1511543" cy="564379"/>
          </a:xfrm>
        </p:grpSpPr>
        <p:sp>
          <p:nvSpPr>
            <p:cNvPr id="34" name="圓角矩形 33"/>
            <p:cNvSpPr/>
            <p:nvPr/>
          </p:nvSpPr>
          <p:spPr>
            <a:xfrm>
              <a:off x="9574324" y="4407027"/>
              <a:ext cx="1511543" cy="543983"/>
            </a:xfrm>
            <a:prstGeom prst="round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912031" y="4417408"/>
              <a:ext cx="8361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WCGAN</a:t>
              </a:r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4403589" y="3798076"/>
            <a:ext cx="836059" cy="423284"/>
            <a:chOff x="7050109" y="3563346"/>
            <a:chExt cx="1114745" cy="564379"/>
          </a:xfrm>
        </p:grpSpPr>
        <p:sp>
          <p:nvSpPr>
            <p:cNvPr id="24" name="圓角矩形 23"/>
            <p:cNvSpPr/>
            <p:nvPr/>
          </p:nvSpPr>
          <p:spPr>
            <a:xfrm>
              <a:off x="7050109" y="3563346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215065" y="3573727"/>
              <a:ext cx="7848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/>
                <a:t>PGGAN</a:t>
              </a:r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403589" y="4604903"/>
            <a:ext cx="836059" cy="423284"/>
            <a:chOff x="7222631" y="4386264"/>
            <a:chExt cx="1114745" cy="564379"/>
          </a:xfrm>
        </p:grpSpPr>
        <p:sp>
          <p:nvSpPr>
            <p:cNvPr id="25" name="圓角矩形 24"/>
            <p:cNvSpPr/>
            <p:nvPr/>
          </p:nvSpPr>
          <p:spPr>
            <a:xfrm>
              <a:off x="7222631" y="4386264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296752" y="4396645"/>
              <a:ext cx="966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StackGAN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5711403" y="4603407"/>
            <a:ext cx="836059" cy="423284"/>
            <a:chOff x="8398478" y="4384269"/>
            <a:chExt cx="1114745" cy="564379"/>
          </a:xfrm>
        </p:grpSpPr>
        <p:sp>
          <p:nvSpPr>
            <p:cNvPr id="26" name="圓角矩形 25"/>
            <p:cNvSpPr/>
            <p:nvPr/>
          </p:nvSpPr>
          <p:spPr>
            <a:xfrm>
              <a:off x="8398478" y="4384269"/>
              <a:ext cx="1114745" cy="543983"/>
            </a:xfrm>
            <a:prstGeom prst="roundRect">
              <a:avLst/>
            </a:prstGeom>
            <a:solidFill>
              <a:srgbClr val="FFF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532445" y="4394650"/>
              <a:ext cx="8468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50" dirty="0" err="1"/>
                <a:t>SeqGAN</a:t>
              </a:r>
              <a:endParaRPr lang="en-US" altLang="zh-TW" sz="1050" dirty="0"/>
            </a:p>
            <a:p>
              <a:pPr algn="ctr"/>
              <a:r>
                <a:rPr lang="en-US" altLang="zh-TW" sz="1050" dirty="0"/>
                <a:t>(2017)</a:t>
              </a:r>
              <a:endParaRPr lang="zh-TW" altLang="en-US" sz="1050" dirty="0"/>
            </a:p>
          </p:txBody>
        </p:sp>
      </p:grpSp>
      <p:cxnSp>
        <p:nvCxnSpPr>
          <p:cNvPr id="62" name="肘形接點 61"/>
          <p:cNvCxnSpPr>
            <a:stCxn id="22" idx="3"/>
            <a:endCxn id="9" idx="0"/>
          </p:cNvCxnSpPr>
          <p:nvPr/>
        </p:nvCxnSpPr>
        <p:spPr>
          <a:xfrm>
            <a:off x="5543015" y="2390786"/>
            <a:ext cx="2048798" cy="313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/>
          <p:cNvCxnSpPr/>
          <p:nvPr/>
        </p:nvCxnSpPr>
        <p:spPr>
          <a:xfrm rot="10800000" flipV="1">
            <a:off x="2510029" y="2357437"/>
            <a:ext cx="1914077" cy="313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接點 65"/>
          <p:cNvCxnSpPr>
            <a:stCxn id="37" idx="2"/>
            <a:endCxn id="10" idx="0"/>
          </p:cNvCxnSpPr>
          <p:nvPr/>
        </p:nvCxnSpPr>
        <p:spPr>
          <a:xfrm rot="5400000">
            <a:off x="2284113" y="3315878"/>
            <a:ext cx="422334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0" idx="2"/>
            <a:endCxn id="12" idx="0"/>
          </p:cNvCxnSpPr>
          <p:nvPr/>
        </p:nvCxnSpPr>
        <p:spPr>
          <a:xfrm>
            <a:off x="2495280" y="3919460"/>
            <a:ext cx="0" cy="42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接點 69"/>
          <p:cNvCxnSpPr>
            <a:stCxn id="23" idx="1"/>
          </p:cNvCxnSpPr>
          <p:nvPr/>
        </p:nvCxnSpPr>
        <p:spPr>
          <a:xfrm rot="10800000" flipV="1">
            <a:off x="1731809" y="4545653"/>
            <a:ext cx="196643" cy="759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23" idx="3"/>
          </p:cNvCxnSpPr>
          <p:nvPr/>
        </p:nvCxnSpPr>
        <p:spPr>
          <a:xfrm>
            <a:off x="3062109" y="4545653"/>
            <a:ext cx="202055" cy="759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9" idx="2"/>
            <a:endCxn id="11" idx="0"/>
          </p:cNvCxnSpPr>
          <p:nvPr/>
        </p:nvCxnSpPr>
        <p:spPr>
          <a:xfrm>
            <a:off x="7591813" y="3096925"/>
            <a:ext cx="0" cy="43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11" idx="2"/>
            <a:endCxn id="16" idx="0"/>
          </p:cNvCxnSpPr>
          <p:nvPr/>
        </p:nvCxnSpPr>
        <p:spPr>
          <a:xfrm>
            <a:off x="7591813" y="3919461"/>
            <a:ext cx="0" cy="42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17" idx="2"/>
            <a:endCxn id="18" idx="0"/>
          </p:cNvCxnSpPr>
          <p:nvPr/>
        </p:nvCxnSpPr>
        <p:spPr>
          <a:xfrm>
            <a:off x="4821618" y="4198277"/>
            <a:ext cx="1" cy="41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24" idx="3"/>
            <a:endCxn id="19" idx="0"/>
          </p:cNvCxnSpPr>
          <p:nvPr/>
        </p:nvCxnSpPr>
        <p:spPr>
          <a:xfrm>
            <a:off x="5239648" y="4002070"/>
            <a:ext cx="889784" cy="6091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910904" y="2182749"/>
            <a:ext cx="954107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卷積層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進行圖片轉換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1415271" y="3178586"/>
            <a:ext cx="2390399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Cycle-Consistency Loss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解決圖片轉換問題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1612714" y="4025950"/>
            <a:ext cx="1877437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加入光流約束解決前後幀不一致問題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1097881" y="4859383"/>
            <a:ext cx="1268296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合成圖像的大規模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endParaRPr lang="zh-TW" altLang="en-US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825588" y="4922862"/>
            <a:ext cx="819455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控制潛在空間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972395" y="4285910"/>
            <a:ext cx="1665841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基於文本嵌入多層架構轉換圖像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5432746" y="3886179"/>
            <a:ext cx="1151277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解決文本生成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梯度回傳問題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5982131" y="2261392"/>
            <a:ext cx="1056700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訓練穩定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技巧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631497" y="3203752"/>
            <a:ext cx="1887056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判別氣解決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collapse</a:t>
            </a:r>
            <a:endParaRPr lang="zh-TW" altLang="en-US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754937" y="4021458"/>
            <a:ext cx="1797287" cy="2192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分析原始</a:t>
            </a:r>
            <a:r>
              <a:rPr lang="en-US" altLang="zh-TW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問題並改進算法流程</a:t>
            </a:r>
          </a:p>
        </p:txBody>
      </p:sp>
      <p:cxnSp>
        <p:nvCxnSpPr>
          <p:cNvPr id="88" name="肘形接點 87"/>
          <p:cNvCxnSpPr>
            <a:stCxn id="38" idx="3"/>
            <a:endCxn id="17" idx="0"/>
          </p:cNvCxnSpPr>
          <p:nvPr/>
        </p:nvCxnSpPr>
        <p:spPr>
          <a:xfrm>
            <a:off x="3062109" y="3723254"/>
            <a:ext cx="1759510" cy="82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3216507" y="3609879"/>
            <a:ext cx="1136850" cy="3462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漸進增大的方式訓練</a:t>
            </a:r>
            <a:endParaRPr lang="en-US" altLang="zh-TW" sz="8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生成圖像</a:t>
            </a:r>
          </a:p>
        </p:txBody>
      </p:sp>
      <p:grpSp>
        <p:nvGrpSpPr>
          <p:cNvPr id="104" name="群組 103"/>
          <p:cNvGrpSpPr/>
          <p:nvPr/>
        </p:nvGrpSpPr>
        <p:grpSpPr>
          <a:xfrm>
            <a:off x="3019190" y="1436702"/>
            <a:ext cx="3965560" cy="617415"/>
            <a:chOff x="3866836" y="747202"/>
            <a:chExt cx="5287413" cy="823220"/>
          </a:xfrm>
        </p:grpSpPr>
        <p:grpSp>
          <p:nvGrpSpPr>
            <p:cNvPr id="39" name="群組 38"/>
            <p:cNvGrpSpPr/>
            <p:nvPr/>
          </p:nvGrpSpPr>
          <p:grpSpPr>
            <a:xfrm>
              <a:off x="3866836" y="747202"/>
              <a:ext cx="1511543" cy="543983"/>
              <a:chOff x="5351488" y="1286788"/>
              <a:chExt cx="1511543" cy="543983"/>
            </a:xfrm>
          </p:grpSpPr>
          <p:sp>
            <p:nvSpPr>
              <p:cNvPr id="20" name="圓角矩形 19"/>
              <p:cNvSpPr/>
              <p:nvPr/>
            </p:nvSpPr>
            <p:spPr>
              <a:xfrm>
                <a:off x="5351488" y="1286788"/>
                <a:ext cx="1511543" cy="543983"/>
              </a:xfrm>
              <a:prstGeom prst="roundRect">
                <a:avLst/>
              </a:prstGeom>
              <a:solidFill>
                <a:srgbClr val="DED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5643831" y="1404891"/>
                <a:ext cx="99001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RBM/DBN</a:t>
                </a:r>
                <a:endParaRPr lang="zh-TW" altLang="en-US" sz="1050" dirty="0"/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7642706" y="747202"/>
              <a:ext cx="1511543" cy="543983"/>
              <a:chOff x="8955851" y="1279955"/>
              <a:chExt cx="1511543" cy="543983"/>
            </a:xfrm>
          </p:grpSpPr>
          <p:sp>
            <p:nvSpPr>
              <p:cNvPr id="21" name="圓角矩形 20"/>
              <p:cNvSpPr/>
              <p:nvPr/>
            </p:nvSpPr>
            <p:spPr>
              <a:xfrm>
                <a:off x="8955851" y="1279955"/>
                <a:ext cx="1511543" cy="543983"/>
              </a:xfrm>
              <a:prstGeom prst="roundRect">
                <a:avLst/>
              </a:prstGeom>
              <a:solidFill>
                <a:srgbClr val="F8DD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9143999" y="1398058"/>
                <a:ext cx="1197338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 err="1"/>
                  <a:t>AutoEncoder</a:t>
                </a:r>
                <a:endParaRPr lang="zh-TW" altLang="en-US" sz="1050" dirty="0"/>
              </a:p>
            </p:txBody>
          </p:sp>
        </p:grpSp>
        <p:cxnSp>
          <p:nvCxnSpPr>
            <p:cNvPr id="94" name="直線接點 93"/>
            <p:cNvCxnSpPr>
              <a:stCxn id="20" idx="2"/>
            </p:cNvCxnSpPr>
            <p:nvPr/>
          </p:nvCxnSpPr>
          <p:spPr>
            <a:xfrm flipH="1">
              <a:off x="4622607" y="1291185"/>
              <a:ext cx="1" cy="27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>
              <a:off x="4622607" y="1564376"/>
              <a:ext cx="37758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21" idx="2"/>
            </p:cNvCxnSpPr>
            <p:nvPr/>
          </p:nvCxnSpPr>
          <p:spPr>
            <a:xfrm flipV="1">
              <a:off x="8398477" y="1291185"/>
              <a:ext cx="1" cy="279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直線單箭頭接點 105"/>
          <p:cNvCxnSpPr>
            <a:endCxn id="7" idx="0"/>
          </p:cNvCxnSpPr>
          <p:nvPr/>
        </p:nvCxnSpPr>
        <p:spPr>
          <a:xfrm>
            <a:off x="4976186" y="2047876"/>
            <a:ext cx="1" cy="14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570948" y="467589"/>
            <a:ext cx="44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演進圖譜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(2019)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13243" y="6299199"/>
            <a:ext cx="402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https://zhuanlan.zhihu.com/p/70033932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2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教學文件範例</a:t>
            </a: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800" dirty="0"/>
              <a:t>https://</a:t>
            </a:r>
            <a:r>
              <a:rPr lang="en-US" altLang="zh-TW" sz="2800" dirty="0" smtClean="0"/>
              <a:t>www.tensorflow.org/tutorials/generative/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2515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5668" y="4008582"/>
            <a:ext cx="3267687" cy="269350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7740" y="1283003"/>
            <a:ext cx="3886200" cy="25532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06" y="2559619"/>
            <a:ext cx="3882013" cy="319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7740" y="741325"/>
            <a:ext cx="8205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https://www.tensorflow.org/tutorials/generative/style_transfer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7740" y="156550"/>
            <a:ext cx="3647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style transfer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06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222914" cy="854074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DeepDream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14" y="1864014"/>
            <a:ext cx="5561854" cy="45829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8145" y="1217683"/>
            <a:ext cx="618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https://www.tensorflow.org/tutorials/generative/deepdream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34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27" y="1711036"/>
            <a:ext cx="5146964" cy="51469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4763" y="296731"/>
            <a:ext cx="8548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DCGAN(2015)</a:t>
            </a:r>
          </a:p>
          <a:p>
            <a:r>
              <a:rPr lang="en-US" altLang="zh-TW" sz="2800" dirty="0" smtClean="0"/>
              <a:t>Deep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</a:t>
            </a:r>
            <a:r>
              <a:rPr lang="en-US" altLang="zh-TW" sz="2800" dirty="0"/>
              <a:t> Generative Adversarial </a:t>
            </a:r>
            <a:r>
              <a:rPr lang="en-US" altLang="zh-TW" sz="2800" dirty="0" smtClean="0"/>
              <a:t>Network</a:t>
            </a:r>
            <a:endParaRPr lang="en-US" altLang="zh-TW" sz="2800" dirty="0"/>
          </a:p>
        </p:txBody>
      </p:sp>
      <p:sp>
        <p:nvSpPr>
          <p:cNvPr id="5" name="矩形 4"/>
          <p:cNvSpPr/>
          <p:nvPr/>
        </p:nvSpPr>
        <p:spPr>
          <a:xfrm>
            <a:off x="337127" y="2585830"/>
            <a:ext cx="38100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 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資料集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動畫展示了當訓練了 </a:t>
            </a:r>
            <a:r>
              <a:rPr lang="en-US" altLang="zh-CN" dirty="0" smtClean="0"/>
              <a:t>50 </a:t>
            </a:r>
            <a:r>
              <a:rPr lang="zh-CN" altLang="en-US" dirty="0" smtClean="0"/>
              <a:t>個</a:t>
            </a:r>
            <a:r>
              <a:rPr lang="en-US" altLang="zh-CN" dirty="0" smtClean="0"/>
              <a:t>epoch </a:t>
            </a:r>
          </a:p>
          <a:p>
            <a:r>
              <a:rPr lang="zh-CN" altLang="en-US" dirty="0" smtClean="0"/>
              <a:t>（全部資料集反覆運算</a:t>
            </a:r>
            <a:r>
              <a:rPr lang="en-US" altLang="zh-CN" dirty="0" smtClean="0"/>
              <a:t>50</a:t>
            </a:r>
            <a:r>
              <a:rPr lang="zh-CN" altLang="en-US" dirty="0" smtClean="0"/>
              <a:t>次） </a:t>
            </a:r>
            <a:endParaRPr lang="en-US" altLang="zh-CN" dirty="0" smtClean="0"/>
          </a:p>
          <a:p>
            <a:r>
              <a:rPr lang="zh-CN" altLang="en-US" dirty="0" smtClean="0"/>
              <a:t>時生成器所生成的一系列圖片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zh-CN" altLang="en-US" dirty="0" smtClean="0"/>
              <a:t>圖片從隨機雜訊開始，</a:t>
            </a:r>
            <a:endParaRPr lang="en-US" altLang="zh-CN" dirty="0" smtClean="0"/>
          </a:p>
          <a:p>
            <a:r>
              <a:rPr lang="zh-CN" altLang="en-US" dirty="0" smtClean="0"/>
              <a:t>隨著時間的推移越來越像手寫數字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8727" y="1418027"/>
            <a:ext cx="637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https://www.tensorflow.org/tutorials/generative/dcgan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51019" y="191098"/>
            <a:ext cx="5075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Unsupervised Representation Learning with Deep Convolutional Generative Adversarial Networks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8789" y="173557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https://arxiv.org/abs/1511.06434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1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04100"/>
            <a:ext cx="7120659" cy="2351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77" y="4355952"/>
            <a:ext cx="7048932" cy="2328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0377" y="827758"/>
            <a:ext cx="7208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r>
              <a:rPr lang="zh-CN" altLang="en-US" dirty="0" smtClean="0"/>
              <a:t>進行圖像到圖像的轉換</a:t>
            </a:r>
            <a:r>
              <a:rPr lang="en-US" altLang="zh-CN" dirty="0" smtClean="0"/>
              <a:t> </a:t>
            </a:r>
            <a:r>
              <a:rPr lang="zh-CN" altLang="en-US" dirty="0" smtClean="0"/>
              <a:t>使用這種技術，我們可以為黑白照片著色，將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地圖轉換為</a:t>
            </a:r>
            <a:r>
              <a:rPr lang="en-US" altLang="zh-CN" dirty="0" smtClean="0"/>
              <a:t>Google Earth</a:t>
            </a:r>
            <a:r>
              <a:rPr lang="zh-CN" altLang="en-US" dirty="0" smtClean="0"/>
              <a:t>等</a:t>
            </a:r>
            <a:r>
              <a:rPr lang="en-US" altLang="zh-CN" dirty="0" smtClean="0"/>
              <a:t>.</a:t>
            </a:r>
          </a:p>
          <a:p>
            <a:r>
              <a:rPr lang="zh-TW" altLang="en-US" dirty="0" smtClean="0"/>
              <a:t>此</a:t>
            </a:r>
            <a:r>
              <a:rPr lang="zh-TW" altLang="en-US" dirty="0"/>
              <a:t>程式</a:t>
            </a:r>
            <a:r>
              <a:rPr lang="zh-CN" altLang="en-US" dirty="0" smtClean="0"/>
              <a:t>將建築物的外牆轉換為真實的建築物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0377" y="181427"/>
            <a:ext cx="2784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Pix2Pix(2016)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841" y="45842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https://arxiv.org/abs/1611.07004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56841" y="89094"/>
            <a:ext cx="507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image to image translation using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 GAN's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0377" y="1692928"/>
            <a:ext cx="5700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https://www.tensorflow.org/tutorials/generative/pix2pix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454" y="1690689"/>
            <a:ext cx="5368636" cy="26395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4" y="4225305"/>
            <a:ext cx="5369214" cy="26326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727" y="1203144"/>
            <a:ext cx="6534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https://www.tensorflow.org/tutorials/generative/cyclegan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727" y="813261"/>
            <a:ext cx="8317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Unpaired Image-to-Image Translation using Cycle-Consistent Adversarial Networks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727" y="204095"/>
            <a:ext cx="323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CycleGAN</a:t>
            </a:r>
            <a:r>
              <a:rPr lang="en-US" altLang="zh-TW" sz="3600" dirty="0" smtClean="0"/>
              <a:t>(2017)</a:t>
            </a:r>
            <a:endParaRPr lang="zh-TW" altLang="en-US" sz="3600" dirty="0"/>
          </a:p>
        </p:txBody>
      </p:sp>
      <p:sp>
        <p:nvSpPr>
          <p:cNvPr id="9" name="矩形 8"/>
          <p:cNvSpPr/>
          <p:nvPr/>
        </p:nvSpPr>
        <p:spPr>
          <a:xfrm>
            <a:off x="3838942" y="374596"/>
            <a:ext cx="37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https://arxiv.org/abs/1703.10593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516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322" y="138959"/>
            <a:ext cx="4968587" cy="1034059"/>
          </a:xfrm>
        </p:spPr>
        <p:txBody>
          <a:bodyPr/>
          <a:lstStyle/>
          <a:p>
            <a:r>
              <a:rPr lang="zh-TW" altLang="en-US" dirty="0" smtClean="0"/>
              <a:t>攻擊人工智慧系</a:t>
            </a:r>
            <a:r>
              <a:rPr lang="zh-TW" altLang="en-US" dirty="0"/>
              <a:t>統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08" y="2064687"/>
            <a:ext cx="7889243" cy="31723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7418" y="5375564"/>
            <a:ext cx="759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/>
              <a:t>Adversarial examples are </a:t>
            </a:r>
            <a:r>
              <a:rPr lang="en-US" altLang="zh-TW" dirty="0" err="1" smtClean="0"/>
              <a:t>specialised</a:t>
            </a:r>
            <a:r>
              <a:rPr lang="en-US" altLang="zh-TW" dirty="0" smtClean="0"/>
              <a:t> inputs created with the purpose of confusing a neural network, resulting in the misclassification of a given input.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3008" y="1311564"/>
            <a:ext cx="5851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Explaining and Harnessing Adversarial Examples</a:t>
            </a:r>
          </a:p>
          <a:p>
            <a:r>
              <a:rPr lang="en-US" altLang="zh-TW" dirty="0" smtClean="0"/>
              <a:t>Ian J. </a:t>
            </a:r>
            <a:r>
              <a:rPr lang="en-US" altLang="zh-TW" dirty="0" err="1" smtClean="0"/>
              <a:t>Goodfellow</a:t>
            </a:r>
            <a:r>
              <a:rPr lang="en-US" altLang="zh-TW" dirty="0" smtClean="0"/>
              <a:t>, Jonathon </a:t>
            </a:r>
            <a:r>
              <a:rPr lang="en-US" altLang="zh-TW" dirty="0" err="1" smtClean="0"/>
              <a:t>Shlens</a:t>
            </a:r>
            <a:r>
              <a:rPr lang="en-US" altLang="zh-TW" dirty="0" smtClean="0"/>
              <a:t>, Christian </a:t>
            </a:r>
            <a:r>
              <a:rPr lang="en-US" altLang="zh-TW" dirty="0" err="1" smtClean="0"/>
              <a:t>Szegedy</a:t>
            </a:r>
            <a:endParaRPr lang="en-US" altLang="zh-TW" dirty="0" smtClean="0"/>
          </a:p>
          <a:p>
            <a:r>
              <a:rPr lang="en-US" altLang="zh-TW" dirty="0" smtClean="0"/>
              <a:t>https://arxiv.org/abs/1412.6572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43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5400" dirty="0" smtClean="0"/>
              <a:t>GAN</a:t>
            </a:r>
            <a:endParaRPr lang="en-US" altLang="zh-TW" sz="5400" dirty="0"/>
          </a:p>
          <a:p>
            <a:pPr algn="r"/>
            <a:r>
              <a:rPr lang="zh-TW" altLang="en-US" sz="3000" b="1" dirty="0"/>
              <a:t>生成式對抗網路</a:t>
            </a:r>
          </a:p>
        </p:txBody>
      </p:sp>
      <p:sp>
        <p:nvSpPr>
          <p:cNvPr id="5" name="矩形 4"/>
          <p:cNvSpPr/>
          <p:nvPr/>
        </p:nvSpPr>
        <p:spPr>
          <a:xfrm>
            <a:off x="251909" y="3646306"/>
            <a:ext cx="1253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Ian </a:t>
            </a:r>
            <a:r>
              <a:rPr lang="en-US" altLang="zh-TW" sz="1350" dirty="0" err="1">
                <a:solidFill>
                  <a:schemeClr val="bg1"/>
                </a:solidFill>
              </a:rPr>
              <a:t>Goodfellow</a:t>
            </a:r>
            <a:endParaRPr lang="en-US" altLang="zh-TW" sz="1350" dirty="0">
              <a:solidFill>
                <a:schemeClr val="bg1"/>
              </a:solidFill>
            </a:endParaRPr>
          </a:p>
          <a:p>
            <a:r>
              <a:rPr lang="en-US" altLang="zh-TW" sz="1350" dirty="0">
                <a:solidFill>
                  <a:schemeClr val="bg1"/>
                </a:solidFill>
              </a:rPr>
              <a:t>2014 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7" y="1131094"/>
            <a:ext cx="2502409" cy="24140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3" y="4351932"/>
            <a:ext cx="2448243" cy="15521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8887" y="5420045"/>
            <a:ext cx="378007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http://auai.org/uai2017/media/tutorials/shakir.pdf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8888" y="5041843"/>
            <a:ext cx="35939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https://ithelp.ithome.com.tw/articles/10196257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10560" y="992594"/>
            <a:ext cx="27334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350" b="1" dirty="0">
                <a:solidFill>
                  <a:schemeClr val="bg1"/>
                </a:solidFill>
              </a:rPr>
              <a:t>假圖片</a:t>
            </a:r>
            <a:r>
              <a:rPr lang="en-US" altLang="zh-TW" sz="1350" b="1" dirty="0">
                <a:solidFill>
                  <a:schemeClr val="bg1"/>
                </a:solidFill>
              </a:rPr>
              <a:t>|</a:t>
            </a:r>
            <a:r>
              <a:rPr lang="zh-TW" altLang="en-US" sz="1350" b="1" dirty="0">
                <a:solidFill>
                  <a:schemeClr val="bg1"/>
                </a:solidFill>
              </a:rPr>
              <a:t>假新聞</a:t>
            </a:r>
            <a:r>
              <a:rPr lang="en-US" altLang="zh-TW" sz="1350" b="1" dirty="0">
                <a:solidFill>
                  <a:schemeClr val="bg1"/>
                </a:solidFill>
              </a:rPr>
              <a:t>…..</a:t>
            </a:r>
            <a:r>
              <a:rPr lang="zh-TW" altLang="en-US" sz="1350" b="1" dirty="0">
                <a:solidFill>
                  <a:schemeClr val="bg1"/>
                </a:solidFill>
              </a:rPr>
              <a:t>這一切都是假的</a:t>
            </a:r>
          </a:p>
        </p:txBody>
      </p:sp>
    </p:spTree>
    <p:extLst>
      <p:ext uri="{BB962C8B-B14F-4D97-AF65-F5344CB8AC3E}">
        <p14:creationId xmlns:p14="http://schemas.microsoft.com/office/powerpoint/2010/main" val="38384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GAN</a:t>
            </a:r>
            <a:r>
              <a:rPr lang="zh-TW" altLang="en-US" dirty="0"/>
              <a:t>的運作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it-IT" altLang="zh-TW" sz="3600" dirty="0" smtClean="0"/>
              <a:t>a </a:t>
            </a:r>
            <a:r>
              <a:rPr lang="it-IT" altLang="zh-TW" sz="3600" dirty="0"/>
              <a:t>generative model and a discriminative model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15" y="2125266"/>
            <a:ext cx="7886700" cy="2884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2238" y="5451814"/>
            <a:ext cx="70742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https://github.com/jonbruner/generative-adversarial-networks/blob/master/gan-notebook.ipynb</a:t>
            </a:r>
          </a:p>
        </p:txBody>
      </p:sp>
      <p:sp>
        <p:nvSpPr>
          <p:cNvPr id="6" name="矩形 5"/>
          <p:cNvSpPr/>
          <p:nvPr/>
        </p:nvSpPr>
        <p:spPr>
          <a:xfrm>
            <a:off x="628650" y="5451814"/>
            <a:ext cx="864719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資料來源</a:t>
            </a:r>
          </a:p>
        </p:txBody>
      </p:sp>
      <p:sp>
        <p:nvSpPr>
          <p:cNvPr id="7" name="矩形 6"/>
          <p:cNvSpPr/>
          <p:nvPr/>
        </p:nvSpPr>
        <p:spPr>
          <a:xfrm>
            <a:off x="4199751" y="3698273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偽造圖片</a:t>
            </a:r>
          </a:p>
        </p:txBody>
      </p:sp>
      <p:sp>
        <p:nvSpPr>
          <p:cNvPr id="8" name="矩形 7"/>
          <p:cNvSpPr/>
          <p:nvPr/>
        </p:nvSpPr>
        <p:spPr>
          <a:xfrm>
            <a:off x="3615894" y="212526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真實圖片</a:t>
            </a:r>
          </a:p>
        </p:txBody>
      </p:sp>
    </p:spTree>
    <p:extLst>
      <p:ext uri="{BB962C8B-B14F-4D97-AF65-F5344CB8AC3E}">
        <p14:creationId xmlns:p14="http://schemas.microsoft.com/office/powerpoint/2010/main" val="28821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5" y="1001154"/>
            <a:ext cx="8233531" cy="35214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753" y="4584520"/>
            <a:ext cx="86067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GAN </a:t>
            </a:r>
            <a:r>
              <a:rPr lang="zh-TW" altLang="en-US" dirty="0"/>
              <a:t>同時訓練兩個神經網路，生成器</a:t>
            </a:r>
            <a:r>
              <a:rPr lang="en-US" altLang="zh-TW" dirty="0"/>
              <a:t>(Generator, G)</a:t>
            </a:r>
            <a:r>
              <a:rPr lang="zh-TW" altLang="en-US" dirty="0"/>
              <a:t>和鑑別器</a:t>
            </a:r>
            <a:r>
              <a:rPr lang="en-US" altLang="zh-TW" dirty="0"/>
              <a:t>(Discriminator, D)</a:t>
            </a:r>
            <a:r>
              <a:rPr lang="zh-TW" altLang="en-US" dirty="0"/>
              <a:t>，互相對抗激勵而越來越強。</a:t>
            </a:r>
          </a:p>
          <a:p>
            <a:endParaRPr lang="zh-TW" altLang="en-US" dirty="0"/>
          </a:p>
          <a:p>
            <a:r>
              <a:rPr lang="zh-TW" altLang="en-US" dirty="0"/>
              <a:t>生成器</a:t>
            </a:r>
            <a:r>
              <a:rPr lang="en-US" altLang="zh-TW" dirty="0"/>
              <a:t>(Generator, G)</a:t>
            </a:r>
            <a:r>
              <a:rPr lang="zh-TW" altLang="en-US" dirty="0"/>
              <a:t>輸入以常態分布的隨機噪音向量</a:t>
            </a:r>
            <a:r>
              <a:rPr lang="en-US" altLang="zh-TW" dirty="0"/>
              <a:t>(Z)</a:t>
            </a:r>
            <a:r>
              <a:rPr lang="zh-TW" altLang="en-US" dirty="0"/>
              <a:t>，產生相似於 </a:t>
            </a:r>
            <a:r>
              <a:rPr lang="en-US" altLang="zh-TW" dirty="0"/>
              <a:t>MNIST </a:t>
            </a:r>
            <a:r>
              <a:rPr lang="zh-TW" altLang="en-US" dirty="0"/>
              <a:t>資料集的生成圖像，用以訓練鑑別器。</a:t>
            </a:r>
          </a:p>
          <a:p>
            <a:r>
              <a:rPr lang="zh-TW" altLang="en-US" dirty="0"/>
              <a:t>鑑別器</a:t>
            </a:r>
            <a:r>
              <a:rPr lang="en-US" altLang="zh-TW" dirty="0"/>
              <a:t>(Discriminator, D)</a:t>
            </a:r>
            <a:r>
              <a:rPr lang="zh-TW" altLang="en-US" dirty="0"/>
              <a:t>輸入 </a:t>
            </a:r>
            <a:r>
              <a:rPr lang="en-US" altLang="zh-TW" dirty="0"/>
              <a:t>MNIST </a:t>
            </a:r>
            <a:r>
              <a:rPr lang="zh-TW" altLang="en-US" dirty="0"/>
              <a:t>圖像及生成圖像，並試圖判別 </a:t>
            </a:r>
            <a:r>
              <a:rPr lang="en-US" altLang="zh-TW" dirty="0"/>
              <a:t>MNIST </a:t>
            </a:r>
            <a:r>
              <a:rPr lang="zh-TW" altLang="en-US" dirty="0"/>
              <a:t>圖像與生成圖像兩者之間的區別。</a:t>
            </a:r>
          </a:p>
        </p:txBody>
      </p:sp>
      <p:sp>
        <p:nvSpPr>
          <p:cNvPr id="4" name="矩形 3"/>
          <p:cNvSpPr/>
          <p:nvPr/>
        </p:nvSpPr>
        <p:spPr>
          <a:xfrm>
            <a:off x="70022" y="185350"/>
            <a:ext cx="8167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生成對抗網路</a:t>
            </a:r>
            <a:r>
              <a:rPr lang="en-US" altLang="zh-TW" sz="2800" dirty="0"/>
              <a:t>(Generative Adversarial Network, GAN)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826475" y="816488"/>
            <a:ext cx="4872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https://ithelp.ithome.com.tw/articles/10196828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03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5" y="1001154"/>
            <a:ext cx="8233531" cy="35214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022" y="185350"/>
            <a:ext cx="8167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生成對抗網路</a:t>
            </a:r>
            <a:r>
              <a:rPr lang="en-US" altLang="zh-TW" sz="2800" dirty="0"/>
              <a:t>(Generative Adversarial Network, GAN)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826475" y="816488"/>
            <a:ext cx="4872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https://ithelp.ithome.com.tw/articles/10196828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48263" y="4135394"/>
            <a:ext cx="2889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生成器</a:t>
            </a:r>
            <a:r>
              <a:rPr lang="en-US" altLang="zh-TW" dirty="0"/>
              <a:t>(Generator, G)</a:t>
            </a:r>
            <a:r>
              <a:rPr lang="zh-TW" altLang="en-US" dirty="0"/>
              <a:t>，試圖使鑑別器</a:t>
            </a:r>
            <a:r>
              <a:rPr lang="en-US" altLang="zh-TW" dirty="0"/>
              <a:t>(Discriminator, D)</a:t>
            </a:r>
            <a:r>
              <a:rPr lang="zh-TW" altLang="en-US" dirty="0"/>
              <a:t>輸出最小化，判別失敗</a:t>
            </a:r>
          </a:p>
        </p:txBody>
      </p:sp>
      <p:sp>
        <p:nvSpPr>
          <p:cNvPr id="7" name="矩形 6"/>
          <p:cNvSpPr/>
          <p:nvPr/>
        </p:nvSpPr>
        <p:spPr>
          <a:xfrm>
            <a:off x="4263081" y="2899889"/>
            <a:ext cx="345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鑑別器</a:t>
            </a:r>
            <a:r>
              <a:rPr lang="en-US" altLang="zh-TW" dirty="0"/>
              <a:t>(Discriminator, D)</a:t>
            </a:r>
            <a:r>
              <a:rPr lang="zh-TW" altLang="en-US" dirty="0"/>
              <a:t>，試圖讓自己的輸出最大化，判別成功</a:t>
            </a:r>
          </a:p>
        </p:txBody>
      </p:sp>
      <p:sp>
        <p:nvSpPr>
          <p:cNvPr id="8" name="矩形 7"/>
          <p:cNvSpPr/>
          <p:nvPr/>
        </p:nvSpPr>
        <p:spPr>
          <a:xfrm>
            <a:off x="557984" y="5590310"/>
            <a:ext cx="7410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訓練過程反覆進行，</a:t>
            </a:r>
            <a:r>
              <a:rPr lang="en-US" altLang="zh-TW" dirty="0"/>
              <a:t>GAN </a:t>
            </a:r>
            <a:r>
              <a:rPr lang="zh-TW" altLang="en-US" dirty="0"/>
              <a:t>兩個神經網路最後會收斂到一個平衡點，得到一個生成模型輸入隨機數字後可產生相似於 </a:t>
            </a:r>
            <a:r>
              <a:rPr lang="en-US" altLang="zh-TW" dirty="0"/>
              <a:t>MNIST </a:t>
            </a:r>
            <a:r>
              <a:rPr lang="zh-TW" altLang="en-US" dirty="0"/>
              <a:t>資料集的生成圖像。</a:t>
            </a:r>
          </a:p>
        </p:txBody>
      </p:sp>
    </p:spTree>
    <p:extLst>
      <p:ext uri="{BB962C8B-B14F-4D97-AF65-F5344CB8AC3E}">
        <p14:creationId xmlns:p14="http://schemas.microsoft.com/office/powerpoint/2010/main" val="171491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68760"/>
            <a:ext cx="8096250" cy="42767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75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s://upload-images.jianshu.io/upload_images/4924206-1c80d3357e468685.png?imageMogr2/auto-orient/strip%7CimageView2/2/w/785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53463"/>
            <a:ext cx="8501134" cy="56638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3568" y="1844824"/>
            <a:ext cx="7848872" cy="23042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0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977" y="535710"/>
            <a:ext cx="7886700" cy="103680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Ian </a:t>
            </a:r>
            <a:r>
              <a:rPr lang="en-US" altLang="zh-TW" dirty="0" err="1" smtClean="0"/>
              <a:t>Goodfellow</a:t>
            </a:r>
            <a:r>
              <a:rPr lang="zh-TW" altLang="en-US" dirty="0" smtClean="0"/>
              <a:t> </a:t>
            </a:r>
            <a:r>
              <a:rPr lang="en-US" altLang="zh-TW" dirty="0" smtClean="0"/>
              <a:t>NIPS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的演講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3" t="13233" r="17165" b="15021"/>
          <a:stretch/>
        </p:blipFill>
        <p:spPr>
          <a:xfrm>
            <a:off x="748144" y="3232727"/>
            <a:ext cx="6123709" cy="3121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8650" y="1895938"/>
            <a:ext cx="8099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https://channel9.msdn.com/Events/Neural-Information-Processing-Systems-Conference/Neural-Information-Processing-Systems-Conference-NIPS-2016/Generative-Adversarial-Networks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06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7" t="12189" b="10380"/>
          <a:stretch/>
        </p:blipFill>
        <p:spPr>
          <a:xfrm>
            <a:off x="253107" y="1268760"/>
            <a:ext cx="8574865" cy="37811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698" y="476672"/>
            <a:ext cx="5059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https://arxiv.org/abs/1701.00160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466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8285</TotalTime>
  <Words>695</Words>
  <Application>Microsoft Office PowerPoint</Application>
  <PresentationFormat>如螢幕大小 (4:3)</PresentationFormat>
  <Paragraphs>114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SimSun</vt:lpstr>
      <vt:lpstr>微軟正黑體</vt:lpstr>
      <vt:lpstr>新細明體</vt:lpstr>
      <vt:lpstr>Algerian</vt:lpstr>
      <vt:lpstr>Arial</vt:lpstr>
      <vt:lpstr>Calibri</vt:lpstr>
      <vt:lpstr>Office 佈景主題</vt:lpstr>
      <vt:lpstr>PowerPoint 簡報</vt:lpstr>
      <vt:lpstr>PowerPoint 簡報</vt:lpstr>
      <vt:lpstr>GAN的運作模式: a generative model and a discriminative model</vt:lpstr>
      <vt:lpstr>PowerPoint 簡報</vt:lpstr>
      <vt:lpstr>PowerPoint 簡報</vt:lpstr>
      <vt:lpstr>PowerPoint 簡報</vt:lpstr>
      <vt:lpstr>PowerPoint 簡報</vt:lpstr>
      <vt:lpstr>Ian Goodfellow NIPS 2016的演講</vt:lpstr>
      <vt:lpstr>PowerPoint 簡報</vt:lpstr>
      <vt:lpstr>Awesome GAN</vt:lpstr>
      <vt:lpstr>https://github.com/hindupuravinash/the-gan-zoo</vt:lpstr>
      <vt:lpstr>PowerPoint 簡報</vt:lpstr>
      <vt:lpstr>PowerPoint 簡報</vt:lpstr>
      <vt:lpstr>PowerPoint 簡報</vt:lpstr>
      <vt:lpstr>DeepDream</vt:lpstr>
      <vt:lpstr>PowerPoint 簡報</vt:lpstr>
      <vt:lpstr>PowerPoint 簡報</vt:lpstr>
      <vt:lpstr>PowerPoint 簡報</vt:lpstr>
      <vt:lpstr>攻擊人工智慧系統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108年度委外人才培訓 專案計畫書</dc:title>
  <dc:creator>TB</dc:creator>
  <cp:lastModifiedBy>user</cp:lastModifiedBy>
  <cp:revision>99</cp:revision>
  <dcterms:created xsi:type="dcterms:W3CDTF">2019-02-25T12:54:48Z</dcterms:created>
  <dcterms:modified xsi:type="dcterms:W3CDTF">2023-06-01T22:38:57Z</dcterms:modified>
</cp:coreProperties>
</file>